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1" r:id="rId4"/>
    <p:sldId id="257" r:id="rId5"/>
    <p:sldId id="258" r:id="rId6"/>
    <p:sldId id="267" r:id="rId7"/>
    <p:sldId id="259" r:id="rId8"/>
    <p:sldId id="261" r:id="rId9"/>
    <p:sldId id="262" r:id="rId10"/>
    <p:sldId id="263" r:id="rId11"/>
    <p:sldId id="264" r:id="rId12"/>
    <p:sldId id="273" r:id="rId13"/>
    <p:sldId id="270" r:id="rId14"/>
    <p:sldId id="272" r:id="rId15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086266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4503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7116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6539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03423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3310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0533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4102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6850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2897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15043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8612C-F037-4BA6-91CA-183CC848A3F8}" type="datetimeFigureOut">
              <a:rPr lang="sl-SI" smtClean="0"/>
              <a:t>27. 05. 2021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2910-94A2-44DE-A027-257A321253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747603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 smtClean="0"/>
              <a:t>SMERNICE ZA DIPLOMATIČNI PREPIS NRSS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3873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091646" cy="1325563"/>
          </a:xfrm>
        </p:spPr>
        <p:txBody>
          <a:bodyPr/>
          <a:lstStyle/>
          <a:p>
            <a:r>
              <a:rPr lang="sl-SI" dirty="0" smtClean="0"/>
              <a:t>Nejasna mesta (</a:t>
            </a:r>
            <a:r>
              <a:rPr lang="sl-SI" dirty="0" err="1" smtClean="0"/>
              <a:t>tei:unclear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62558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1050"/>
              </a:spcAft>
              <a:buNone/>
            </a:pP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13.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Miga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vſsi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sdej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zhastimo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is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ozhÿ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Souse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vternimo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nashe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Serze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se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milu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jokaj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sdej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od </a:t>
            </a:r>
            <a:r>
              <a:rPr lang="en-GB" strike="sngStrike" dirty="0" err="1">
                <a:solidFill>
                  <a:srgbClr val="FF00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shastlo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shalostj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se </a:t>
            </a:r>
            <a:r>
              <a:rPr lang="en-GB" b="1" dirty="0" err="1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Replspokej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endParaRPr lang="sl-SI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503" y="90000"/>
            <a:ext cx="4517669" cy="6768000"/>
          </a:xfrm>
        </p:spPr>
      </p:pic>
    </p:spTree>
    <p:extLst>
      <p:ext uri="{BB962C8B-B14F-4D97-AF65-F5344CB8AC3E}">
        <p14:creationId xmlns:p14="http://schemas.microsoft.com/office/powerpoint/2010/main" val="693233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072743" cy="1751058"/>
          </a:xfrm>
        </p:spPr>
        <p:txBody>
          <a:bodyPr>
            <a:normAutofit/>
          </a:bodyPr>
          <a:lstStyle/>
          <a:p>
            <a:r>
              <a:rPr lang="sl-SI" dirty="0" smtClean="0"/>
              <a:t>Vrzel v rokopisu (</a:t>
            </a:r>
            <a:r>
              <a:rPr lang="sl-SI" dirty="0" err="1" smtClean="0"/>
              <a:t>tei:gap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2031274"/>
            <a:ext cx="5181600" cy="4598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Bog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bim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Bog &amp;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Miſli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moie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nu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vſe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dia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je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Vſi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zhutki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vſe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sdi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hu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vaje</a:t>
            </a:r>
            <a:endParaRPr lang="en-GB" dirty="0" smtClean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Vſe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kai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ſe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per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meni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snaide</a:t>
            </a:r>
            <a:endParaRPr lang="en-GB" dirty="0" smtClean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Od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be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sni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prozh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ne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saide</a:t>
            </a:r>
            <a:endParaRPr lang="en-GB" dirty="0" smtClean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Bog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dirty="0" err="1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bim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Bog &amp;</a:t>
            </a:r>
          </a:p>
          <a:p>
            <a:pPr marL="0" indent="0">
              <a:buNone/>
            </a:pPr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sl-SI" dirty="0" smtClean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FF00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???</a:t>
            </a:r>
            <a:endParaRPr lang="sl-SI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43" y="1551305"/>
            <a:ext cx="2927408" cy="4351338"/>
          </a:xfrm>
        </p:spPr>
      </p:pic>
      <p:pic>
        <p:nvPicPr>
          <p:cNvPr id="8" name="Slika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51" y="1546643"/>
            <a:ext cx="2933040" cy="4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01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Uredniški posegi</a:t>
            </a:r>
            <a:endParaRPr lang="sl-SI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napak ne popravljamo, pač pa napačno mesto označimo s slogom </a:t>
            </a:r>
            <a:r>
              <a:rPr lang="en-GB" u="dotted" dirty="0" err="1" smtClean="0">
                <a:solidFill>
                  <a:srgbClr val="FF00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tei:sic</a:t>
            </a:r>
            <a:endParaRPr lang="sl-SI" u="dotted" dirty="0" smtClean="0">
              <a:solidFill>
                <a:srgbClr val="FF0000"/>
              </a:solidFill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tam, kjer je tekst v izvirniku manjkal, pa smo ga mi </a:t>
            </a:r>
            <a:r>
              <a:rPr lang="en-GB" b="1" dirty="0" err="1">
                <a:solidFill>
                  <a:srgbClr val="98480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uganili</a:t>
            </a:r>
            <a:r>
              <a:rPr lang="en-GB" b="1" dirty="0">
                <a:solidFill>
                  <a:srgbClr val="98480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</a:t>
            </a:r>
            <a:r>
              <a:rPr lang="en-GB" b="1" dirty="0" err="1">
                <a:solidFill>
                  <a:srgbClr val="98480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dopisali</a:t>
            </a:r>
            <a:r>
              <a:rPr lang="en-GB" b="1" dirty="0">
                <a:solidFill>
                  <a:srgbClr val="98480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uporabimo slog </a:t>
            </a:r>
            <a:r>
              <a:rPr lang="sl-SI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tei:supplied</a:t>
            </a: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dopišemo lahko tudi samo posamezne </a:t>
            </a:r>
            <a:r>
              <a:rPr lang="sl-SI" dirty="0" err="1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čr</a:t>
            </a:r>
            <a:r>
              <a:rPr lang="en-GB" b="1" dirty="0" err="1" smtClean="0">
                <a:solidFill>
                  <a:srgbClr val="98480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endParaRPr lang="sl-SI" b="1" dirty="0" smtClean="0">
              <a:solidFill>
                <a:srgbClr val="984806"/>
              </a:solidFill>
              <a:latin typeface="Cambria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l-SI" dirty="0"/>
              <a:t>za </a:t>
            </a:r>
            <a:r>
              <a:rPr lang="sl-SI" i="1" dirty="0"/>
              <a:t>pomotoma</a:t>
            </a:r>
            <a:r>
              <a:rPr lang="sl-SI" dirty="0"/>
              <a:t> ponovljene, </a:t>
            </a:r>
            <a:r>
              <a:rPr lang="sl-SI" dirty="0" err="1"/>
              <a:t>t.j</a:t>
            </a:r>
            <a:r>
              <a:rPr lang="sl-SI" dirty="0"/>
              <a:t>. odvečne </a:t>
            </a:r>
            <a:r>
              <a:rPr lang="en-GB" b="1" dirty="0" err="1">
                <a:solidFill>
                  <a:srgbClr val="00B05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odvečne</a:t>
            </a:r>
            <a:r>
              <a:rPr lang="en-GB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dirty="0" smtClean="0"/>
              <a:t>besede </a:t>
            </a:r>
            <a:r>
              <a:rPr lang="sl-SI" dirty="0"/>
              <a:t>ali dele stavka: </a:t>
            </a:r>
            <a:r>
              <a:rPr lang="sl-SI" dirty="0" err="1"/>
              <a:t>tei:surplus</a:t>
            </a:r>
            <a:r>
              <a:rPr lang="sl-SI" dirty="0"/>
              <a:t>. </a:t>
            </a:r>
          </a:p>
          <a:p>
            <a:endParaRPr lang="sl-SI" dirty="0"/>
          </a:p>
          <a:p>
            <a:pPr marL="0" indent="0">
              <a:buNone/>
            </a:pP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45985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69817" y="365125"/>
            <a:ext cx="6688183" cy="1325563"/>
          </a:xfrm>
        </p:spPr>
        <p:txBody>
          <a:bodyPr/>
          <a:lstStyle/>
          <a:p>
            <a:r>
              <a:rPr lang="sl-SI" dirty="0" err="1" smtClean="0"/>
              <a:t>Kustode</a:t>
            </a:r>
            <a:r>
              <a:rPr lang="sl-SI" dirty="0" smtClean="0"/>
              <a:t> na dnu strani (</a:t>
            </a:r>
            <a:r>
              <a:rPr lang="sl-SI" dirty="0" err="1" smtClean="0"/>
              <a:t>tei:fwCatch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15000"/>
              </a:lnSpc>
              <a:spcAft>
                <a:spcPts val="1050"/>
              </a:spcAft>
              <a:buNone/>
            </a:pP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12.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OSuet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Martin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tj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nash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patron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jest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te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tu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dones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proſsu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bom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stojo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proshno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odvernj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od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naſs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leta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Sedainj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Reunj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zheſs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lnSpc>
                <a:spcPct val="115000"/>
              </a:lnSpc>
              <a:spcAft>
                <a:spcPts val="1050"/>
              </a:spcAft>
              <a:buNone/>
            </a:pP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0" indent="0">
              <a:lnSpc>
                <a:spcPct val="115000"/>
              </a:lnSpc>
              <a:spcAft>
                <a:spcPts val="1050"/>
              </a:spcAft>
              <a:buNone/>
            </a:pP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13.</a:t>
            </a:r>
          </a:p>
          <a:p>
            <a:pPr marL="0" indent="0" algn="r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 err="1">
                <a:solidFill>
                  <a:srgbClr val="0070C0"/>
                </a:solidFill>
                <a:latin typeface="Times New Roman" panose="02020603050405020304" pitchFamily="18" charset="0"/>
                <a:ea typeface="MS Mincho"/>
              </a:rPr>
              <a:t>var</a:t>
            </a:r>
            <a:endParaRPr lang="sl-SI" dirty="0">
              <a:solidFill>
                <a:srgbClr val="0070C0"/>
              </a:solidFill>
              <a:latin typeface="Times New Roman" panose="02020603050405020304" pitchFamily="18" charset="0"/>
              <a:ea typeface="MS Mincho"/>
            </a:endParaRPr>
          </a:p>
          <a:p>
            <a:endParaRPr lang="sl-SI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29" y="75202"/>
            <a:ext cx="4493639" cy="6732000"/>
          </a:xfrm>
        </p:spPr>
      </p:pic>
    </p:spTree>
    <p:extLst>
      <p:ext uri="{BB962C8B-B14F-4D97-AF65-F5344CB8AC3E}">
        <p14:creationId xmlns:p14="http://schemas.microsoft.com/office/powerpoint/2010/main" val="291268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Številčenje strani (</a:t>
            </a:r>
            <a:r>
              <a:rPr lang="sl-SI" dirty="0" err="1" smtClean="0"/>
              <a:t>tei:fwPageNum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dirty="0" smtClean="0">
                <a:solidFill>
                  <a:srgbClr val="C00000"/>
                </a:solidFill>
                <a:latin typeface="Times New Roman" panose="02020603050405020304" pitchFamily="18" charset="0"/>
                <a:ea typeface="MS Mincho"/>
              </a:rPr>
              <a:t>4.</a:t>
            </a:r>
            <a:endParaRPr lang="sl-SI" dirty="0">
              <a:solidFill>
                <a:srgbClr val="C00000"/>
              </a:solidFill>
              <a:latin typeface="Times New Roman" panose="02020603050405020304" pitchFamily="18" charset="0"/>
              <a:ea typeface="MS Mincho"/>
            </a:endParaRPr>
          </a:p>
          <a:p>
            <a:endParaRPr lang="sl-SI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291" y="1301294"/>
            <a:ext cx="3604529" cy="5400000"/>
          </a:xfrm>
        </p:spPr>
      </p:pic>
    </p:spTree>
    <p:extLst>
      <p:ext uri="{BB962C8B-B14F-4D97-AF65-F5344CB8AC3E}">
        <p14:creationId xmlns:p14="http://schemas.microsoft.com/office/powerpoint/2010/main" val="349100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Pesniška besedila (</a:t>
            </a:r>
            <a:r>
              <a:rPr lang="sl-SI" dirty="0" err="1" smtClean="0"/>
              <a:t>tei:lg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4" name="Označba mesta vsebine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Aft>
                <a:spcPts val="1050"/>
              </a:spcAft>
              <a:buNone/>
            </a:pP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9. 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Ena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Suesda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Kaſsala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je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de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nou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Meſsÿes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Rojen je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al se je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nam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skrila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sedej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zhe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vprashemo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obeden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na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veÿ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 err="1" smtClean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Kej</a:t>
            </a:r>
            <a:r>
              <a:rPr lang="en-GB" dirty="0" smtClean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Rojen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ta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bo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 err="1" smtClean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zheſs</a:t>
            </a:r>
            <a:r>
              <a:rPr lang="en-GB" dirty="0" smtClean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Nebu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semlo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Aft>
                <a:spcPts val="0"/>
              </a:spcAft>
              <a:buNone/>
            </a:pPr>
            <a:endParaRPr lang="sl-SI" kern="100" spc="25" dirty="0">
              <a:solidFill>
                <a:srgbClr val="17365D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</p:txBody>
      </p:sp>
      <p:pic>
        <p:nvPicPr>
          <p:cNvPr id="6" name="Označba mesta vsebine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572" y="258082"/>
            <a:ext cx="4373489" cy="6552000"/>
          </a:xfrm>
        </p:spPr>
      </p:pic>
    </p:spTree>
    <p:extLst>
      <p:ext uri="{BB962C8B-B14F-4D97-AF65-F5344CB8AC3E}">
        <p14:creationId xmlns:p14="http://schemas.microsoft.com/office/powerpoint/2010/main" val="340717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Naslovi, podnaslovi (Naslov1, Naslov2)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sl-SI" kern="100" spc="25" dirty="0" err="1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The</a:t>
            </a:r>
            <a:r>
              <a:rPr lang="sl-SI" kern="100" spc="25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BVKVE SO ANTONA</a:t>
            </a:r>
            <a:br>
              <a:rPr lang="sl-SI" kern="100" spc="25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</a:br>
            <a:r>
              <a:rPr lang="sl-SI" kern="100" spc="25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KADVNZA. ANNO</a:t>
            </a:r>
          </a:p>
          <a:p>
            <a:pPr marL="0" indent="0">
              <a:spcAft>
                <a:spcPts val="1500"/>
              </a:spcAft>
              <a:buNone/>
            </a:pPr>
            <a:r>
              <a:rPr lang="sl-SI" kern="100" spc="25" dirty="0">
                <a:solidFill>
                  <a:srgbClr val="17365D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1798.</a:t>
            </a:r>
          </a:p>
          <a:p>
            <a:endParaRPr lang="sl-SI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602" y="1825625"/>
            <a:ext cx="2788795" cy="4351338"/>
          </a:xfrm>
        </p:spPr>
      </p:pic>
    </p:spTree>
    <p:extLst>
      <p:ext uri="{BB962C8B-B14F-4D97-AF65-F5344CB8AC3E}">
        <p14:creationId xmlns:p14="http://schemas.microsoft.com/office/powerpoint/2010/main" val="288294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Citati (</a:t>
            </a:r>
            <a:r>
              <a:rPr lang="sl-SI" dirty="0" err="1" smtClean="0"/>
              <a:t>tei:quote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Aft>
                <a:spcPts val="1050"/>
              </a:spcAft>
              <a:buNone/>
            </a:pP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“Nebo </a:t>
            </a:r>
            <a:r>
              <a:rPr lang="en-GB" i="1" dirty="0" err="1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ino</a:t>
            </a: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zemla</a:t>
            </a: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bota</a:t>
            </a: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prejšle</a:t>
            </a: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i="1" dirty="0" err="1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moje</a:t>
            </a: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besede</a:t>
            </a: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 ne </a:t>
            </a:r>
            <a:r>
              <a:rPr lang="en-GB" i="1" dirty="0" err="1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bodo</a:t>
            </a: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prejšle</a:t>
            </a: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.”</a:t>
            </a:r>
            <a:endParaRPr lang="sl-SI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332935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Parafraze citatov (</a:t>
            </a:r>
            <a:r>
              <a:rPr lang="sl-SI" dirty="0" err="1" smtClean="0"/>
              <a:t>tei:q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Deus </a:t>
            </a:r>
            <a:r>
              <a:rPr lang="en-GB" i="1" dirty="0" err="1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naturâ</a:t>
            </a: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sua</a:t>
            </a: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misericors</a:t>
            </a:r>
            <a:r>
              <a:rPr lang="en-GB" i="1" dirty="0">
                <a:solidFill>
                  <a:srgbClr val="00206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GB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i="1" dirty="0">
                <a:solidFill>
                  <a:srgbClr val="7030A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</a:t>
            </a:r>
            <a:r>
              <a:rPr lang="en-GB" i="1" dirty="0" err="1">
                <a:solidFill>
                  <a:srgbClr val="7030A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ie</a:t>
            </a:r>
            <a:r>
              <a:rPr lang="en-GB" i="1" dirty="0">
                <a:solidFill>
                  <a:srgbClr val="7030A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Bug od nature </a:t>
            </a:r>
            <a:r>
              <a:rPr lang="en-GB" i="1" dirty="0" err="1">
                <a:solidFill>
                  <a:srgbClr val="7030A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dobrutliu</a:t>
            </a:r>
            <a:r>
              <a:rPr lang="en-GB" i="1" dirty="0">
                <a:solidFill>
                  <a:srgbClr val="7030A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solidFill>
                  <a:srgbClr val="7030A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inu</a:t>
            </a:r>
            <a:r>
              <a:rPr lang="en-GB" i="1" dirty="0">
                <a:solidFill>
                  <a:srgbClr val="7030A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i="1" dirty="0" err="1">
                <a:solidFill>
                  <a:srgbClr val="7030A0"/>
                </a:solidFill>
                <a:effectLst>
                  <a:outerShdw blurRad="50800" dist="38100" dir="2700000" algn="tl">
                    <a:srgbClr val="000000">
                      <a:alpha val="40000"/>
                    </a:srgbClr>
                  </a:outerShdw>
                </a:effectLst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milostou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708577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Bibliografska navedba (</a:t>
            </a:r>
            <a:r>
              <a:rPr lang="sl-SI" dirty="0" err="1" smtClean="0"/>
              <a:t>tei:bibl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i="1" dirty="0" err="1">
                <a:solidFill>
                  <a:srgbClr val="808000"/>
                </a:solidFill>
                <a:effectLst>
                  <a:outerShdw sx="0" sy="0">
                    <a:srgbClr val="000000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Luk</a:t>
            </a:r>
            <a:r>
              <a:rPr lang="en-GB" i="1" dirty="0">
                <a:solidFill>
                  <a:srgbClr val="808000"/>
                </a:solidFill>
                <a:effectLst>
                  <a:outerShdw sx="0" sy="0">
                    <a:srgbClr val="000000"/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21,33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24137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73189" cy="1325563"/>
          </a:xfrm>
        </p:spPr>
        <p:txBody>
          <a:bodyPr/>
          <a:lstStyle/>
          <a:p>
            <a:r>
              <a:rPr lang="sl-SI" dirty="0" smtClean="0"/>
              <a:t>Okrajšave, </a:t>
            </a:r>
            <a:r>
              <a:rPr lang="sl-SI" dirty="0" err="1" smtClean="0"/>
              <a:t>brevigrafi</a:t>
            </a:r>
            <a:r>
              <a:rPr lang="sl-SI" dirty="0" smtClean="0"/>
              <a:t> (</a:t>
            </a:r>
            <a:r>
              <a:rPr lang="sl-SI" dirty="0" err="1" smtClean="0"/>
              <a:t>tei:abbr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248194" y="1825625"/>
            <a:ext cx="5771606" cy="4351338"/>
          </a:xfrm>
        </p:spPr>
        <p:txBody>
          <a:bodyPr/>
          <a:lstStyle/>
          <a:p>
            <a:pPr marL="0" indent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sl-SI" b="1" kern="0" dirty="0" err="1">
                <a:solidFill>
                  <a:srgbClr val="365F9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arria</a:t>
            </a:r>
            <a:r>
              <a:rPr lang="sl-SI" b="1" kern="0" dirty="0">
                <a:solidFill>
                  <a:srgbClr val="365F9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sl-SI" b="1" kern="0" dirty="0" err="1">
                <a:solidFill>
                  <a:srgbClr val="365F9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Peiſsmj</a:t>
            </a:r>
            <a:r>
              <a:rPr lang="sl-SI" b="1" kern="0" dirty="0">
                <a:solidFill>
                  <a:srgbClr val="365F9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Rez ave </a:t>
            </a:r>
            <a:r>
              <a:rPr lang="en-GB" b="1" kern="0" dirty="0">
                <a:solidFill>
                  <a:srgbClr val="365F9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Maria</a:t>
            </a:r>
            <a:r>
              <a:rPr lang="en-GB" b="1" kern="0" dirty="0">
                <a:solidFill>
                  <a:srgbClr val="365F9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r>
              <a:rPr lang="en-GB" u="dotted" kern="0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etc</a:t>
            </a:r>
            <a:r>
              <a:rPr lang="en-GB" u="dotted" kern="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:</a:t>
            </a:r>
            <a:r>
              <a:rPr lang="en-GB" b="1" kern="0" dirty="0">
                <a:solidFill>
                  <a:srgbClr val="365F91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sl-SI" b="1" kern="0" dirty="0">
              <a:solidFill>
                <a:srgbClr val="365F91"/>
              </a:solidFill>
              <a:latin typeface="Cambria" panose="02040503050406030204" pitchFamily="18" charset="0"/>
              <a:ea typeface="Cambria" panose="02040503050406030204" pitchFamily="18" charset="0"/>
              <a:cs typeface="Cambria" panose="02040503050406030204" pitchFamily="18" charset="0"/>
            </a:endParaRPr>
          </a:p>
          <a:p>
            <a:endParaRPr lang="sl-SI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06" y="94796"/>
            <a:ext cx="4469609" cy="6696000"/>
          </a:xfrm>
        </p:spPr>
      </p:pic>
    </p:spTree>
    <p:extLst>
      <p:ext uri="{BB962C8B-B14F-4D97-AF65-F5344CB8AC3E}">
        <p14:creationId xmlns:p14="http://schemas.microsoft.com/office/powerpoint/2010/main" val="2888001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43691" y="365125"/>
            <a:ext cx="6766559" cy="1325563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Besedilo, ki ga je pisec v rokopisu sam prečrtal:</a:t>
            </a:r>
            <a:r>
              <a:rPr lang="sl-SI" dirty="0" smtClean="0"/>
              <a:t>(</a:t>
            </a:r>
            <a:r>
              <a:rPr lang="sl-SI" dirty="0" err="1" smtClean="0"/>
              <a:t>tei:del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Aft>
                <a:spcPts val="1050"/>
              </a:spcAft>
              <a:buNone/>
            </a:pP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10.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Skus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stojo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Reshno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krÿ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kiro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preliu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si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tj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Same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nu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strike="sngStrike" dirty="0" err="1">
                <a:solidFill>
                  <a:srgbClr val="FF00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sa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vſse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Ouzhize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preshenj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te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Hudizhe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peku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se je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od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perou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be Ret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mene</a:t>
            </a:r>
            <a:r>
              <a:rPr lang="en-GB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en-GB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posherou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endParaRPr lang="sl-SI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749" y="18000"/>
            <a:ext cx="4565729" cy="6840000"/>
          </a:xfrm>
        </p:spPr>
      </p:pic>
    </p:spTree>
    <p:extLst>
      <p:ext uri="{BB962C8B-B14F-4D97-AF65-F5344CB8AC3E}">
        <p14:creationId xmlns:p14="http://schemas.microsoft.com/office/powerpoint/2010/main" val="34753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183086" cy="1325563"/>
          </a:xfrm>
        </p:spPr>
        <p:txBody>
          <a:bodyPr>
            <a:normAutofit fontScale="90000"/>
          </a:bodyPr>
          <a:lstStyle/>
          <a:p>
            <a:r>
              <a:rPr lang="sl-SI" dirty="0" smtClean="0"/>
              <a:t>Besedilo, ki ga je pisec v rokopisu zapisal nad ali pod glavnim besedilom (</a:t>
            </a:r>
            <a:r>
              <a:rPr lang="sl-SI" dirty="0" err="1" smtClean="0"/>
              <a:t>tei:add</a:t>
            </a:r>
            <a:r>
              <a:rPr lang="sl-SI" dirty="0" smtClean="0"/>
              <a:t>)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2305594"/>
            <a:ext cx="5181600" cy="407561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5000"/>
              </a:lnSpc>
              <a:spcAft>
                <a:spcPts val="1050"/>
              </a:spcAft>
              <a:buNone/>
            </a:pP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3.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Suetj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gashper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shiveu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stou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nu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devet</a:t>
            </a:r>
            <a:b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</a:b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leit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Suet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Milher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stou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nu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duanaist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Suet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Bolteshar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sapustu</a:t>
            </a:r>
            <a:r>
              <a:rPr lang="sl-SI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je </a:t>
            </a:r>
            <a:r>
              <a:rPr lang="sl-SI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Suet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AT" u="sng" dirty="0" err="1" smtClean="0">
                <a:solidFill>
                  <a:srgbClr val="339966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ku</a:t>
            </a:r>
            <a:r>
              <a:rPr lang="de-AT" u="sng" dirty="0" smtClean="0">
                <a:solidFill>
                  <a:srgbClr val="339966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de-AT" u="sng" dirty="0">
                <a:solidFill>
                  <a:srgbClr val="339966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je </a:t>
            </a:r>
            <a:r>
              <a:rPr lang="de-AT" u="sng" dirty="0" err="1">
                <a:solidFill>
                  <a:srgbClr val="339966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star</a:t>
            </a:r>
            <a:r>
              <a:rPr lang="de-AT" u="sng" dirty="0">
                <a:solidFill>
                  <a:srgbClr val="339966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de-AT" u="sng" dirty="0" err="1">
                <a:solidFill>
                  <a:srgbClr val="339966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biu</a:t>
            </a:r>
            <a:r>
              <a:rPr lang="de-AT" u="sng" dirty="0">
                <a:solidFill>
                  <a:srgbClr val="339966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de-AT" u="sng" dirty="0" err="1">
                <a:solidFill>
                  <a:srgbClr val="339966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stou</a:t>
            </a:r>
            <a:r>
              <a:rPr lang="de-AT" u="sng" dirty="0">
                <a:solidFill>
                  <a:srgbClr val="339966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nu </a:t>
            </a:r>
            <a:r>
              <a:rPr lang="de-AT" u="sng" dirty="0" err="1">
                <a:solidFill>
                  <a:srgbClr val="339966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ster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tam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so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jeh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szhestio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spremilj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vſse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trÿ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vkupej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poloshilj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neh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dushe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so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od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Jeſsusa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vſsete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so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ble</a:t>
            </a:r>
            <a:r>
              <a:rPr lang="de-AT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gor v </a:t>
            </a:r>
            <a:r>
              <a:rPr lang="de-AT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Nebeſse</a:t>
            </a: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endParaRPr lang="sl-SI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17" y="0"/>
            <a:ext cx="4517669" cy="6768000"/>
          </a:xfrm>
        </p:spPr>
      </p:pic>
    </p:spTree>
    <p:extLst>
      <p:ext uri="{BB962C8B-B14F-4D97-AF65-F5344CB8AC3E}">
        <p14:creationId xmlns:p14="http://schemas.microsoft.com/office/powerpoint/2010/main" val="3158697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340</Words>
  <Application>Microsoft Office PowerPoint</Application>
  <PresentationFormat>Širokozaslonsko</PresentationFormat>
  <Paragraphs>69</Paragraphs>
  <Slides>14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6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MS Mincho</vt:lpstr>
      <vt:lpstr>Times New Roman</vt:lpstr>
      <vt:lpstr>Officeova tema</vt:lpstr>
      <vt:lpstr>SMERNICE ZA DIPLOMATIČNI PREPIS NRSS</vt:lpstr>
      <vt:lpstr>Pesniška besedila (tei:lg)</vt:lpstr>
      <vt:lpstr>Naslovi, podnaslovi (Naslov1, Naslov2)</vt:lpstr>
      <vt:lpstr>Citati (tei:quote)</vt:lpstr>
      <vt:lpstr>Parafraze citatov (tei:q)</vt:lpstr>
      <vt:lpstr>Bibliografska navedba (tei:bibl)</vt:lpstr>
      <vt:lpstr>Okrajšave, brevigrafi (tei:abbr)</vt:lpstr>
      <vt:lpstr>Besedilo, ki ga je pisec v rokopisu sam prečrtal:(tei:del)</vt:lpstr>
      <vt:lpstr>Besedilo, ki ga je pisec v rokopisu zapisal nad ali pod glavnim besedilom (tei:add)</vt:lpstr>
      <vt:lpstr>Nejasna mesta (tei:unclear)</vt:lpstr>
      <vt:lpstr>Vrzel v rokopisu (tei:gap)</vt:lpstr>
      <vt:lpstr>Uredniški posegi</vt:lpstr>
      <vt:lpstr>Kustode na dnu strani (tei:fwCatch)</vt:lpstr>
      <vt:lpstr>Številčenje strani (tei:fwPageNum)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SMERNICE ZA DIPLOMATIČNI PREPIS NRSS</dc:title>
  <dc:creator>Nina Ditmajer</dc:creator>
  <cp:lastModifiedBy>Nina Ditmajer</cp:lastModifiedBy>
  <cp:revision>25</cp:revision>
  <dcterms:created xsi:type="dcterms:W3CDTF">2021-05-27T07:42:03Z</dcterms:created>
  <dcterms:modified xsi:type="dcterms:W3CDTF">2021-05-27T09:26:48Z</dcterms:modified>
</cp:coreProperties>
</file>